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7" r:id="rId13"/>
    <p:sldId id="264" r:id="rId14"/>
    <p:sldId id="265" r:id="rId15"/>
    <p:sldId id="266" r:id="rId16"/>
    <p:sldId id="280" r:id="rId17"/>
    <p:sldId id="281" r:id="rId18"/>
    <p:sldId id="267" r:id="rId19"/>
    <p:sldId id="268" r:id="rId20"/>
    <p:sldId id="279" r:id="rId21"/>
    <p:sldId id="269" r:id="rId22"/>
    <p:sldId id="270" r:id="rId23"/>
    <p:sldId id="282" r:id="rId24"/>
    <p:sldId id="271" r:id="rId25"/>
    <p:sldId id="273" r:id="rId26"/>
    <p:sldId id="276" r:id="rId27"/>
    <p:sldId id="274" r:id="rId28"/>
    <p:sldId id="275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3E2-5866-4AE1-A85F-A58DF2894A6F}" type="datetimeFigureOut">
              <a:rPr lang="cs-CZ" smtClean="0"/>
              <a:pPr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F3A2-A260-4AB7-9E5B-F2546809AA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32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3E2-5866-4AE1-A85F-A58DF2894A6F}" type="datetimeFigureOut">
              <a:rPr lang="cs-CZ" smtClean="0"/>
              <a:pPr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F3A2-A260-4AB7-9E5B-F2546809AA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17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3E2-5866-4AE1-A85F-A58DF2894A6F}" type="datetimeFigureOut">
              <a:rPr lang="cs-CZ" smtClean="0"/>
              <a:pPr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F3A2-A260-4AB7-9E5B-F2546809AA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892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A0BFC-8DE4-4C67-88DB-74439E17B63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3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F02A6-F9B2-4592-8A88-3569858EC4D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20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E5CA-CBB3-4906-BBF3-6AC57E50B07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14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BFBB-CEBE-4AC6-AA10-2EAADB840E0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42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006B0-64B7-4306-85DC-F2A07FAA021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3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BB1E6-4DD3-4268-AC6D-422C1782CFE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00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A168F-8A83-4AE0-AA79-7807263F2E6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9196-AEE8-4B35-ADFF-80F29549C96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3E2-5866-4AE1-A85F-A58DF2894A6F}" type="datetimeFigureOut">
              <a:rPr lang="cs-CZ" smtClean="0"/>
              <a:pPr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F3A2-A260-4AB7-9E5B-F2546809AA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146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DCAED-0A48-48EA-80FD-62E945BA533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19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BF03-7B44-490D-A24B-AFF417C8F58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39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3220-4BAE-4D38-84A6-EAD880414E9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21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A0BFC-8DE4-4C67-88DB-74439E17B63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59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F02A6-F9B2-4592-8A88-3569858EC4D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96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E5CA-CBB3-4906-BBF3-6AC57E50B07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70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BFBB-CEBE-4AC6-AA10-2EAADB840E0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67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006B0-64B7-4306-85DC-F2A07FAA021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7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BB1E6-4DD3-4268-AC6D-422C1782CFE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12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A168F-8A83-4AE0-AA79-7807263F2E6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6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3E2-5866-4AE1-A85F-A58DF2894A6F}" type="datetimeFigureOut">
              <a:rPr lang="cs-CZ" smtClean="0"/>
              <a:pPr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F3A2-A260-4AB7-9E5B-F2546809AA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775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9196-AEE8-4B35-ADFF-80F29549C96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25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DCAED-0A48-48EA-80FD-62E945BA533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39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BF03-7B44-490D-A24B-AFF417C8F58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01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3220-4BAE-4D38-84A6-EAD880414E9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52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A0BFC-8DE4-4C67-88DB-74439E17B63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77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F02A6-F9B2-4592-8A88-3569858EC4D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19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E5CA-CBB3-4906-BBF3-6AC57E50B07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92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BFBB-CEBE-4AC6-AA10-2EAADB840E0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90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006B0-64B7-4306-85DC-F2A07FAA021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63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BB1E6-4DD3-4268-AC6D-422C1782CFE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3E2-5866-4AE1-A85F-A58DF2894A6F}" type="datetimeFigureOut">
              <a:rPr lang="cs-CZ" smtClean="0"/>
              <a:pPr/>
              <a:t>12.03.2020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F3A2-A260-4AB7-9E5B-F2546809AA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877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A168F-8A83-4AE0-AA79-7807263F2E6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5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9196-AEE8-4B35-ADFF-80F29549C96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40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DCAED-0A48-48EA-80FD-62E945BA533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3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BF03-7B44-490D-A24B-AFF417C8F58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91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3220-4BAE-4D38-84A6-EAD880414E9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8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3E2-5866-4AE1-A85F-A58DF2894A6F}" type="datetimeFigureOut">
              <a:rPr lang="cs-CZ" smtClean="0"/>
              <a:pPr/>
              <a:t>12.03.2020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F3A2-A260-4AB7-9E5B-F2546809AA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12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3E2-5866-4AE1-A85F-A58DF2894A6F}" type="datetimeFigureOut">
              <a:rPr lang="cs-CZ" smtClean="0"/>
              <a:pPr/>
              <a:t>12.03.2020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F3A2-A260-4AB7-9E5B-F2546809AA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7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3E2-5866-4AE1-A85F-A58DF2894A6F}" type="datetimeFigureOut">
              <a:rPr lang="cs-CZ" smtClean="0"/>
              <a:pPr/>
              <a:t>12.03.2020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F3A2-A260-4AB7-9E5B-F2546809AA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69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3E2-5866-4AE1-A85F-A58DF2894A6F}" type="datetimeFigureOut">
              <a:rPr lang="cs-CZ" smtClean="0"/>
              <a:pPr/>
              <a:t>12.03.2020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F3A2-A260-4AB7-9E5B-F2546809AA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08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3E2-5866-4AE1-A85F-A58DF2894A6F}" type="datetimeFigureOut">
              <a:rPr lang="cs-CZ" smtClean="0"/>
              <a:pPr/>
              <a:t>12.03.2020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F3A2-A260-4AB7-9E5B-F2546809AA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86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63E2-5866-4AE1-A85F-A58DF2894A6F}" type="datetimeFigureOut">
              <a:rPr lang="cs-CZ" smtClean="0"/>
              <a:pPr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F3A2-A260-4AB7-9E5B-F2546809AA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2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9B1F0-B922-4F87-AE1F-1891A2A34C4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0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9B1F0-B922-4F87-AE1F-1891A2A34C4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4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9B1F0-B922-4F87-AE1F-1891A2A34C4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0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eam.cz/slavnedny/10004922-den-kdy-sovetsti-komuniste-ztratili-absolutni-moc-7-uno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eam.cz/slavnedny/694712-den-kdy-zacal-masakr-ve-srebrenici-11-cervene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eam.cz/slavnedny/835534-den-kdy-vznikla-solidarita-17-zar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6/64/Bundesarchiv_Bild_183-1987-0529-029,_Berlin,_Tagung_Warschauer_Pakt,_Gruppenfoto.jpg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Rozpad sovětského bloku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7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v SSSR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1982 </a:t>
            </a:r>
            <a:r>
              <a:rPr lang="cs-CZ" b="1" dirty="0" smtClean="0"/>
              <a:t>Jurij Andropov </a:t>
            </a:r>
            <a:r>
              <a:rPr lang="cs-CZ" dirty="0" smtClean="0"/>
              <a:t>– </a:t>
            </a:r>
            <a:r>
              <a:rPr lang="cs-CZ" dirty="0"/>
              <a:t>předseda </a:t>
            </a:r>
            <a:r>
              <a:rPr lang="cs-CZ" dirty="0" smtClean="0"/>
              <a:t>KGB, pokus         o reformy, personální změny, mladší odborníci, změny přerušeny 1984 jeho smrtí</a:t>
            </a:r>
          </a:p>
          <a:p>
            <a:endParaRPr lang="cs-CZ" dirty="0"/>
          </a:p>
          <a:p>
            <a:r>
              <a:rPr lang="cs-CZ" b="1" dirty="0" smtClean="0"/>
              <a:t>Konstantin Černěnko </a:t>
            </a:r>
            <a:r>
              <a:rPr lang="cs-CZ" dirty="0" smtClean="0"/>
              <a:t>– pokus o návrat                    k brežněvismu, zemřel 1985</a:t>
            </a:r>
          </a:p>
          <a:p>
            <a:endParaRPr lang="cs-CZ" dirty="0"/>
          </a:p>
          <a:p>
            <a:r>
              <a:rPr lang="cs-CZ" b="1" dirty="0" smtClean="0"/>
              <a:t>Michail Sergejevič Gorbačov</a:t>
            </a:r>
            <a:r>
              <a:rPr lang="cs-CZ" dirty="0" smtClean="0"/>
              <a:t>, 1985 -1991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2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Gorbačov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* 1931 v severním Kavkazu, otec sedlákem</a:t>
            </a:r>
          </a:p>
          <a:p>
            <a:r>
              <a:rPr lang="cs-CZ" dirty="0"/>
              <a:t>č</a:t>
            </a:r>
            <a:r>
              <a:rPr lang="cs-CZ" dirty="0" smtClean="0"/>
              <a:t>len Komsomolu, právnická fakulta, komunista</a:t>
            </a:r>
          </a:p>
          <a:p>
            <a:r>
              <a:rPr lang="cs-CZ" dirty="0"/>
              <a:t>p</a:t>
            </a:r>
            <a:r>
              <a:rPr lang="cs-CZ" dirty="0" smtClean="0"/>
              <a:t>o studiích v Kavkazu  ve stranickém aparátu</a:t>
            </a:r>
          </a:p>
          <a:p>
            <a:r>
              <a:rPr lang="cs-CZ" dirty="0" smtClean="0"/>
              <a:t>1985 v čele strany</a:t>
            </a:r>
          </a:p>
          <a:p>
            <a:r>
              <a:rPr lang="cs-CZ" dirty="0" smtClean="0"/>
              <a:t>1990 prezidentská ústava, </a:t>
            </a:r>
            <a:r>
              <a:rPr lang="cs-CZ" b="1" dirty="0" smtClean="0"/>
              <a:t>zvolen prvním (i posledním ) prezidentem SSSR</a:t>
            </a:r>
          </a:p>
          <a:p>
            <a:r>
              <a:rPr lang="cs-CZ" dirty="0"/>
              <a:t>u</a:t>
            </a:r>
            <a:r>
              <a:rPr lang="cs-CZ" dirty="0" smtClean="0"/>
              <a:t>dělena NC za mír</a:t>
            </a:r>
          </a:p>
          <a:p>
            <a:r>
              <a:rPr lang="cs-CZ" smtClean="0"/>
              <a:t>1991 </a:t>
            </a:r>
            <a:r>
              <a:rPr lang="cs-CZ" dirty="0" smtClean="0"/>
              <a:t>pokus konzervativních komunistů o státní převrat (viceprezident </a:t>
            </a:r>
            <a:r>
              <a:rPr lang="cs-CZ" b="1" dirty="0" err="1" smtClean="0"/>
              <a:t>Janajev</a:t>
            </a:r>
            <a:r>
              <a:rPr lang="cs-CZ" b="1" dirty="0" smtClean="0"/>
              <a:t> a šéf KGB </a:t>
            </a:r>
            <a:r>
              <a:rPr lang="cs-CZ" b="1" dirty="0" err="1" smtClean="0"/>
              <a:t>Kručkov</a:t>
            </a:r>
            <a:r>
              <a:rPr lang="cs-CZ" dirty="0" smtClean="0"/>
              <a:t>), Gorbačov uvězněn na Krymu, zásah reformního  prezidenta Ruské federace </a:t>
            </a:r>
            <a:r>
              <a:rPr lang="cs-CZ" b="1" dirty="0" smtClean="0"/>
              <a:t>Borise Jelcina</a:t>
            </a:r>
            <a:r>
              <a:rPr lang="cs-CZ" dirty="0" smtClean="0"/>
              <a:t>, po 3 dnech puč zlikvidován</a:t>
            </a:r>
          </a:p>
          <a:p>
            <a:r>
              <a:rPr lang="cs-CZ" dirty="0" smtClean="0"/>
              <a:t>1991 KS SSSR rozpuštěna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9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Rozpad SSSR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snaha národů SSSR o samostatnost</a:t>
            </a:r>
          </a:p>
          <a:p>
            <a:endParaRPr lang="cs-CZ" dirty="0" smtClean="0"/>
          </a:p>
          <a:p>
            <a:r>
              <a:rPr lang="cs-CZ" b="1" dirty="0" smtClean="0"/>
              <a:t>1989 „baltská cesta“</a:t>
            </a:r>
            <a:r>
              <a:rPr lang="cs-CZ" dirty="0" smtClean="0"/>
              <a:t> = snaha spojit hlavní města  </a:t>
            </a:r>
            <a:r>
              <a:rPr lang="cs-CZ" b="1" dirty="0" smtClean="0"/>
              <a:t>Estonska, Lotyšska a Litvy </a:t>
            </a:r>
            <a:r>
              <a:rPr lang="cs-CZ" dirty="0" smtClean="0"/>
              <a:t>(Vilnius, Riga, </a:t>
            </a:r>
            <a:r>
              <a:rPr lang="cs-CZ" dirty="0" err="1" smtClean="0"/>
              <a:t>Tallin</a:t>
            </a:r>
            <a:r>
              <a:rPr lang="cs-CZ" dirty="0" smtClean="0"/>
              <a:t>) </a:t>
            </a:r>
            <a:r>
              <a:rPr lang="cs-CZ" b="1" i="1" dirty="0" smtClean="0"/>
              <a:t>lidským řetězem</a:t>
            </a:r>
            <a:r>
              <a:rPr lang="cs-CZ" dirty="0" smtClean="0"/>
              <a:t>, 2 miliony lidí se                v 19:00 chytli na 15 minut za ruce, pokojná demonstrace výrazem soudržnosti a touhy po </a:t>
            </a:r>
            <a:r>
              <a:rPr lang="cs-CZ" u="sng" dirty="0" smtClean="0"/>
              <a:t>suverenitě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3647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"/>
          <a:stretch>
            <a:fillRect/>
          </a:stretch>
        </p:blipFill>
        <p:spPr bwMode="auto">
          <a:xfrm>
            <a:off x="3563938" y="260350"/>
            <a:ext cx="46799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"/>
          <a:stretch>
            <a:fillRect/>
          </a:stretch>
        </p:blipFill>
        <p:spPr bwMode="auto">
          <a:xfrm>
            <a:off x="539750" y="260350"/>
            <a:ext cx="2808288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6" b="3787"/>
          <a:stretch>
            <a:fillRect/>
          </a:stretch>
        </p:blipFill>
        <p:spPr bwMode="auto">
          <a:xfrm>
            <a:off x="2536825" y="3022600"/>
            <a:ext cx="244792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250825" y="5300663"/>
            <a:ext cx="4572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mtClean="0">
                <a:solidFill>
                  <a:srgbClr val="FFFFFF"/>
                </a:solidFill>
                <a:latin typeface="Arial Black" pitchFamily="34" charset="0"/>
              </a:rPr>
              <a:t>„Baltská cesta“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b="1" smtClean="0">
                <a:solidFill>
                  <a:srgbClr val="FFFFFF"/>
                </a:solidFill>
              </a:rPr>
              <a:t>l</a:t>
            </a:r>
            <a:r>
              <a:rPr lang="cs-CZ" altLang="cs-CZ" sz="1800" smtClean="0">
                <a:solidFill>
                  <a:srgbClr val="FFFFFF"/>
                </a:solidFill>
              </a:rPr>
              <a:t>idský řetěz, pokojná demonstrace, Vilnius, Riga, Tallin, v 19.00, na 15 min.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smtClean="0">
                <a:solidFill>
                  <a:srgbClr val="FFFFFF"/>
                </a:solidFill>
              </a:rPr>
              <a:t>2 mil. lidí, délka 600 km</a:t>
            </a:r>
          </a:p>
        </p:txBody>
      </p:sp>
      <p:pic>
        <p:nvPicPr>
          <p:cNvPr id="4301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41663"/>
            <a:ext cx="3317875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5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www.stream.cz/slavnedny/10004922-den-kdy-sovetsti-komuniste-ztratili-absolutni-moc-7-unor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3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1991 lidovým hlasováním se </a:t>
            </a:r>
            <a:r>
              <a:rPr lang="cs-CZ" dirty="0" smtClean="0"/>
              <a:t>Es., </a:t>
            </a:r>
            <a:r>
              <a:rPr lang="cs-CZ" dirty="0" err="1" smtClean="0"/>
              <a:t>Lo</a:t>
            </a:r>
            <a:r>
              <a:rPr lang="cs-CZ" dirty="0" smtClean="0"/>
              <a:t>., Lit. </a:t>
            </a:r>
            <a:r>
              <a:rPr lang="cs-CZ" dirty="0" smtClean="0"/>
              <a:t>vyslovily pro vystoupení ze SSSR</a:t>
            </a:r>
          </a:p>
          <a:p>
            <a:r>
              <a:rPr lang="cs-CZ" dirty="0" smtClean="0"/>
              <a:t>1990 vyhlásila samostatnost Ukrajina, prezidentem Leonid </a:t>
            </a:r>
            <a:r>
              <a:rPr lang="cs-CZ" b="1" dirty="0" err="1" smtClean="0"/>
              <a:t>Kravčuk</a:t>
            </a:r>
            <a:endParaRPr lang="cs-CZ" b="1" dirty="0" smtClean="0"/>
          </a:p>
          <a:p>
            <a:endParaRPr lang="cs-CZ" dirty="0"/>
          </a:p>
          <a:p>
            <a:r>
              <a:rPr lang="cs-CZ" dirty="0"/>
              <a:t>o</a:t>
            </a:r>
            <a:r>
              <a:rPr lang="cs-CZ" dirty="0" smtClean="0"/>
              <a:t>statní státy vyhlásily nezávislost, ale </a:t>
            </a:r>
            <a:r>
              <a:rPr lang="cs-CZ" dirty="0" smtClean="0"/>
              <a:t>i ochotu </a:t>
            </a:r>
            <a:r>
              <a:rPr lang="cs-CZ" dirty="0" smtClean="0"/>
              <a:t>ke společné existenci: * </a:t>
            </a:r>
            <a:r>
              <a:rPr lang="cs-CZ" b="1" dirty="0" smtClean="0"/>
              <a:t>Společenství nezávislých států, Ruská federace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295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Pád komunistických režimů na Východě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Maďarsko: J. Kádár 1988 </a:t>
            </a:r>
            <a:r>
              <a:rPr lang="cs-CZ" b="1" dirty="0" smtClean="0"/>
              <a:t>sesazen</a:t>
            </a:r>
            <a:r>
              <a:rPr lang="cs-CZ" dirty="0" smtClean="0"/>
              <a:t>, 1989 vyhlášena samostatnost, 1990 svobodné volby, pomoc uprchlíkům z NDR,                            na velvyslanectví NSR v Budapešti</a:t>
            </a:r>
          </a:p>
          <a:p>
            <a:endParaRPr lang="cs-CZ" dirty="0"/>
          </a:p>
          <a:p>
            <a:r>
              <a:rPr lang="cs-CZ" dirty="0" smtClean="0"/>
              <a:t>NDR: masová </a:t>
            </a:r>
            <a:r>
              <a:rPr lang="cs-CZ" b="1" dirty="0" smtClean="0"/>
              <a:t>emigrace</a:t>
            </a:r>
            <a:r>
              <a:rPr lang="cs-CZ" dirty="0" smtClean="0"/>
              <a:t> do NSR, v říjnu demonstrace v Lipsku, </a:t>
            </a:r>
            <a:r>
              <a:rPr lang="cs-CZ" dirty="0" err="1" smtClean="0"/>
              <a:t>Honecker</a:t>
            </a:r>
            <a:r>
              <a:rPr lang="cs-CZ" dirty="0" smtClean="0"/>
              <a:t> zbaven všech funkcí,  9. listopadu 1989 </a:t>
            </a:r>
            <a:r>
              <a:rPr lang="cs-CZ" b="1" dirty="0" smtClean="0"/>
              <a:t>pád berlínské zdi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516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588125" y="2708275"/>
            <a:ext cx="264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smtClean="0">
                <a:solidFill>
                  <a:srgbClr val="FFFFFF"/>
                </a:solidFill>
              </a:rPr>
              <a:t>východoněmecké vozy v Maďarsku (léto 1989)</a:t>
            </a:r>
          </a:p>
        </p:txBody>
      </p:sp>
      <p:pic>
        <p:nvPicPr>
          <p:cNvPr id="14339" name="Picture 6" descr="East German Cars on Budapest Roadsides (Summer 1989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489743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6588125" y="5726113"/>
            <a:ext cx="29083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smtClean="0">
                <a:solidFill>
                  <a:srgbClr val="FFFFFF"/>
                </a:solidFill>
              </a:rPr>
              <a:t>uprchlíci z NDR se západoněmeckými pasy, srpen 1989</a:t>
            </a:r>
          </a:p>
        </p:txBody>
      </p:sp>
      <p:pic>
        <p:nvPicPr>
          <p:cNvPr id="14341" name="Picture 8" descr="GDR Refugees with their New West German Passports (August 19, 198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38513"/>
            <a:ext cx="489585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-612775" y="3357563"/>
            <a:ext cx="22209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500" smtClean="0">
                <a:solidFill>
                  <a:srgbClr val="FFFFFF"/>
                </a:solidFill>
                <a:latin typeface="Arial Black" pitchFamily="34" charset="0"/>
              </a:rPr>
              <a:t>exodus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500" smtClean="0">
                <a:solidFill>
                  <a:srgbClr val="FFFFFF"/>
                </a:solidFill>
              </a:rPr>
              <a:t>4 mil. lidí</a:t>
            </a:r>
          </a:p>
        </p:txBody>
      </p:sp>
    </p:spTree>
    <p:extLst>
      <p:ext uri="{BB962C8B-B14F-4D97-AF65-F5344CB8AC3E}">
        <p14:creationId xmlns:p14="http://schemas.microsoft.com/office/powerpoint/2010/main" val="15517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ČSSR</a:t>
            </a:r>
            <a:r>
              <a:rPr lang="cs-CZ" dirty="0" smtClean="0"/>
              <a:t>: zásah proti studentům na Národní třídě                          v Praze 17. listopadu, předání moci opozici, „sametová“</a:t>
            </a:r>
          </a:p>
          <a:p>
            <a:endParaRPr lang="cs-CZ" dirty="0" smtClean="0"/>
          </a:p>
          <a:p>
            <a:r>
              <a:rPr lang="cs-CZ" b="1" dirty="0" smtClean="0"/>
              <a:t>BLR</a:t>
            </a:r>
            <a:r>
              <a:rPr lang="cs-CZ" dirty="0" smtClean="0"/>
              <a:t>: klidný konec, Todor </a:t>
            </a:r>
            <a:r>
              <a:rPr lang="cs-CZ" dirty="0" err="1" smtClean="0"/>
              <a:t>Živkov</a:t>
            </a:r>
            <a:r>
              <a:rPr lang="cs-CZ" dirty="0" smtClean="0"/>
              <a:t> odvolán, v čele opozice </a:t>
            </a:r>
            <a:r>
              <a:rPr lang="cs-CZ" dirty="0" err="1" smtClean="0"/>
              <a:t>Želju</a:t>
            </a:r>
            <a:r>
              <a:rPr lang="cs-CZ" dirty="0" smtClean="0"/>
              <a:t> </a:t>
            </a:r>
            <a:r>
              <a:rPr lang="cs-CZ" dirty="0" err="1" smtClean="0"/>
              <a:t>Želev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Rumunsko</a:t>
            </a:r>
            <a:r>
              <a:rPr lang="cs-CZ" dirty="0" smtClean="0"/>
              <a:t>: neochota komunistů (</a:t>
            </a:r>
            <a:r>
              <a:rPr lang="cs-CZ" b="1" dirty="0" err="1" smtClean="0"/>
              <a:t>Nicolae</a:t>
            </a:r>
            <a:r>
              <a:rPr lang="cs-CZ" b="1" dirty="0" smtClean="0"/>
              <a:t> </a:t>
            </a:r>
            <a:r>
              <a:rPr lang="cs-CZ" b="1" dirty="0" err="1" smtClean="0"/>
              <a:t>Ceausescu</a:t>
            </a:r>
            <a:r>
              <a:rPr lang="cs-CZ" b="1" dirty="0" smtClean="0"/>
              <a:t>) </a:t>
            </a:r>
            <a:r>
              <a:rPr lang="cs-CZ" dirty="0" smtClean="0"/>
              <a:t>vzdát se moci, </a:t>
            </a:r>
            <a:r>
              <a:rPr lang="cs-CZ" b="1" dirty="0" smtClean="0"/>
              <a:t>1989 občanská v</a:t>
            </a:r>
            <a:r>
              <a:rPr lang="cs-CZ" dirty="0" smtClean="0"/>
              <a:t>álka, </a:t>
            </a:r>
            <a:r>
              <a:rPr lang="cs-CZ" b="1" dirty="0" smtClean="0"/>
              <a:t>armáda na straně demonstrantů</a:t>
            </a:r>
            <a:r>
              <a:rPr lang="cs-CZ" dirty="0" smtClean="0"/>
              <a:t>, při pokusu o útěk diktátor i se ženou zatčen, odsouzen, tajně popraven. </a:t>
            </a:r>
          </a:p>
          <a:p>
            <a:r>
              <a:rPr lang="cs-CZ" dirty="0" smtClean="0"/>
              <a:t>Specifikum Rumunska: </a:t>
            </a:r>
            <a:r>
              <a:rPr lang="cs-CZ" b="1" dirty="0" smtClean="0"/>
              <a:t>neexistovala opozice</a:t>
            </a:r>
            <a:r>
              <a:rPr lang="cs-CZ" dirty="0" smtClean="0"/>
              <a:t>, která by se ujala moci=&gt; velký vliv bývalých komunistů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5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Albánie</a:t>
            </a:r>
            <a:r>
              <a:rPr lang="cs-CZ" dirty="0" smtClean="0"/>
              <a:t>: převrat proběhl </a:t>
            </a:r>
            <a:r>
              <a:rPr lang="cs-CZ" b="1" dirty="0" smtClean="0"/>
              <a:t>nejpozději,</a:t>
            </a:r>
            <a:r>
              <a:rPr lang="cs-CZ" dirty="0" smtClean="0"/>
              <a:t>                      ze sovětského bloku se vymanila už v 60. letech. 1991 generální stávka, konec vlády komunistů, v prezidentských volbách vítězí  </a:t>
            </a:r>
            <a:r>
              <a:rPr lang="cs-CZ" dirty="0" err="1" smtClean="0"/>
              <a:t>Sali</a:t>
            </a:r>
            <a:r>
              <a:rPr lang="cs-CZ" dirty="0" smtClean="0"/>
              <a:t> </a:t>
            </a:r>
            <a:r>
              <a:rPr lang="cs-CZ" dirty="0" err="1" smtClean="0"/>
              <a:t>Berisha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1. července 1991 konec Varšavské smlouvy </a:t>
            </a:r>
            <a:r>
              <a:rPr lang="cs-CZ" dirty="0" smtClean="0"/>
              <a:t>(Bulharsko, ČSR, Maďarsko, </a:t>
            </a:r>
            <a:r>
              <a:rPr lang="cs-CZ" dirty="0"/>
              <a:t>P</a:t>
            </a:r>
            <a:r>
              <a:rPr lang="cs-CZ" dirty="0" smtClean="0"/>
              <a:t>olsko, Rumunsko, SSSR), v Praze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1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</a:t>
            </a:r>
            <a:r>
              <a:rPr lang="cs-CZ" dirty="0" smtClean="0"/>
              <a:t>ozpadu předcházely dílčí krize: od 1953 (ČSR, NDR), 1956 (Polsko, Maďarsko), 1968 (ČSSR)</a:t>
            </a:r>
          </a:p>
          <a:p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 důsledku konfrontace narůstaly politické a ekonomické potíže</a:t>
            </a:r>
          </a:p>
          <a:p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ovnováha vojenských sil, oboustranná jaderná hrozba</a:t>
            </a:r>
          </a:p>
          <a:p>
            <a:endParaRPr lang="cs-CZ" dirty="0"/>
          </a:p>
          <a:p>
            <a:r>
              <a:rPr lang="cs-CZ" dirty="0"/>
              <a:t>z</a:t>
            </a:r>
            <a:r>
              <a:rPr lang="cs-CZ" dirty="0" smtClean="0"/>
              <a:t>hroucení východního bloku 1989 - 91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Rozpad Jugoslávie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661963" cy="486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Jugoslávie 1991 - 92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n</a:t>
            </a:r>
            <a:r>
              <a:rPr lang="cs-CZ" dirty="0" smtClean="0"/>
              <a:t>epatřila do sovětského bloku, ale komunistický režim, 1981 smrt Tita</a:t>
            </a:r>
          </a:p>
          <a:p>
            <a:r>
              <a:rPr lang="cs-CZ" b="1" dirty="0"/>
              <a:t>n</a:t>
            </a:r>
            <a:r>
              <a:rPr lang="cs-CZ" b="1" dirty="0" smtClean="0"/>
              <a:t>árodnostní, náboženské rozpory</a:t>
            </a:r>
          </a:p>
          <a:p>
            <a:r>
              <a:rPr lang="cs-CZ" dirty="0"/>
              <a:t>p</a:t>
            </a:r>
            <a:r>
              <a:rPr lang="cs-CZ" dirty="0" smtClean="0"/>
              <a:t>olitická a ekonomická krize: nezaměstnanost, inflace, zadlužení</a:t>
            </a:r>
          </a:p>
          <a:p>
            <a:r>
              <a:rPr lang="cs-CZ" dirty="0" smtClean="0"/>
              <a:t>1991 osamostatnění </a:t>
            </a:r>
            <a:r>
              <a:rPr lang="cs-CZ" b="1" dirty="0" smtClean="0"/>
              <a:t>Slovinska a Chorvatska</a:t>
            </a:r>
          </a:p>
          <a:p>
            <a:r>
              <a:rPr lang="cs-CZ" dirty="0" smtClean="0"/>
              <a:t>1992 osamostatnění  muslimské </a:t>
            </a:r>
            <a:r>
              <a:rPr lang="cs-CZ" b="1" dirty="0" smtClean="0"/>
              <a:t>Bosny a Hercegoviny, </a:t>
            </a:r>
            <a:r>
              <a:rPr lang="cs-CZ" dirty="0" smtClean="0"/>
              <a:t> masakr v </a:t>
            </a:r>
            <a:r>
              <a:rPr lang="cs-CZ" dirty="0" err="1" smtClean="0"/>
              <a:t>Srebrenici</a:t>
            </a:r>
            <a:r>
              <a:rPr lang="cs-CZ" dirty="0" smtClean="0"/>
              <a:t> ?, Radovan Karadžič, </a:t>
            </a:r>
            <a:r>
              <a:rPr lang="cs-CZ" dirty="0" err="1" smtClean="0"/>
              <a:t>Ratko</a:t>
            </a:r>
            <a:r>
              <a:rPr lang="cs-CZ" dirty="0" smtClean="0"/>
              <a:t> </a:t>
            </a:r>
            <a:r>
              <a:rPr lang="cs-CZ" dirty="0" err="1" smtClean="0"/>
              <a:t>Mladič</a:t>
            </a:r>
            <a:r>
              <a:rPr lang="cs-CZ" dirty="0"/>
              <a:t>, za bosenské </a:t>
            </a:r>
            <a:r>
              <a:rPr lang="cs-CZ" dirty="0" smtClean="0"/>
              <a:t>Srby, proti muslimským Srbům</a:t>
            </a:r>
          </a:p>
          <a:p>
            <a:r>
              <a:rPr lang="cs-CZ" dirty="0"/>
              <a:t>z</a:t>
            </a:r>
            <a:r>
              <a:rPr lang="cs-CZ" dirty="0" smtClean="0"/>
              <a:t>ůstalo jen </a:t>
            </a:r>
            <a:r>
              <a:rPr lang="cs-CZ" b="1" dirty="0" smtClean="0"/>
              <a:t>Srbsko a Černá hora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5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www.stream.cz/slavnedny/694712-den-kdy-zacal-masakr-ve-srebrenici-11-cervenec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6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2358"/>
            <a:ext cx="8661963" cy="486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1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Problémy v bývalé Jugoslávii</a:t>
            </a:r>
            <a:r>
              <a:rPr lang="cs-CZ" dirty="0" smtClean="0"/>
              <a:t>: </a:t>
            </a:r>
            <a:r>
              <a:rPr lang="cs-CZ" dirty="0"/>
              <a:t>v nových státech početné menšiny Srbů, Chorvatů, muslimů, </a:t>
            </a:r>
            <a:r>
              <a:rPr lang="cs-CZ" dirty="0" smtClean="0"/>
              <a:t>představy o </a:t>
            </a:r>
            <a:r>
              <a:rPr lang="cs-CZ" b="1" dirty="0"/>
              <a:t>velkém Srbsku </a:t>
            </a:r>
            <a:r>
              <a:rPr lang="cs-CZ" dirty="0"/>
              <a:t>(Slobodan Miloševič), </a:t>
            </a:r>
            <a:r>
              <a:rPr lang="cs-CZ" b="1" dirty="0"/>
              <a:t>velkém</a:t>
            </a:r>
            <a:r>
              <a:rPr lang="cs-CZ" dirty="0"/>
              <a:t> </a:t>
            </a:r>
            <a:r>
              <a:rPr lang="cs-CZ" b="1" dirty="0" smtClean="0"/>
              <a:t>Chorvatsku</a:t>
            </a:r>
            <a:r>
              <a:rPr lang="cs-CZ" dirty="0" smtClean="0"/>
              <a:t>  </a:t>
            </a:r>
            <a:r>
              <a:rPr lang="cs-CZ" dirty="0"/>
              <a:t>(Franjo </a:t>
            </a:r>
            <a:r>
              <a:rPr lang="cs-CZ" dirty="0" err="1"/>
              <a:t>Tudjman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b="1" dirty="0" smtClean="0"/>
              <a:t>albánské</a:t>
            </a:r>
            <a:r>
              <a:rPr lang="cs-CZ" dirty="0" smtClean="0"/>
              <a:t> Kosovo – </a:t>
            </a:r>
            <a:r>
              <a:rPr lang="cs-CZ" b="1" dirty="0" smtClean="0"/>
              <a:t>Srbové neuznali výsledek referenda</a:t>
            </a:r>
            <a:r>
              <a:rPr lang="cs-CZ" dirty="0" smtClean="0"/>
              <a:t>                               o samostatnosti Kosova, boje Albánců a Srbů, </a:t>
            </a:r>
            <a:r>
              <a:rPr lang="cs-CZ" dirty="0"/>
              <a:t>zásah OSN  na straně Albánců, 3 měsíce bombardování </a:t>
            </a:r>
            <a:r>
              <a:rPr lang="cs-CZ" dirty="0" smtClean="0"/>
              <a:t>Kosova</a:t>
            </a:r>
          </a:p>
          <a:p>
            <a:endParaRPr lang="cs-CZ" dirty="0"/>
          </a:p>
          <a:p>
            <a:r>
              <a:rPr lang="cs-CZ" dirty="0" smtClean="0"/>
              <a:t>válečné zločiny, etnické čistky</a:t>
            </a:r>
          </a:p>
          <a:p>
            <a:endParaRPr lang="cs-CZ" dirty="0" smtClean="0"/>
          </a:p>
          <a:p>
            <a:r>
              <a:rPr lang="cs-CZ" dirty="0" smtClean="0"/>
              <a:t>1995 </a:t>
            </a:r>
            <a:r>
              <a:rPr lang="cs-CZ" dirty="0"/>
              <a:t>Daytonskou </a:t>
            </a:r>
            <a:r>
              <a:rPr lang="cs-CZ" dirty="0" smtClean="0"/>
              <a:t>dohodou dočasně </a:t>
            </a:r>
            <a:r>
              <a:rPr lang="cs-CZ" dirty="0"/>
              <a:t>konflikty </a:t>
            </a:r>
            <a:r>
              <a:rPr lang="cs-CZ" dirty="0" smtClean="0"/>
              <a:t>urovnány, </a:t>
            </a:r>
            <a:r>
              <a:rPr lang="cs-CZ" b="1" dirty="0" smtClean="0"/>
              <a:t>Kosovo součástí Srbska,</a:t>
            </a:r>
            <a:r>
              <a:rPr lang="cs-CZ" dirty="0" smtClean="0"/>
              <a:t> boje opět 1997, masakr Albánců v </a:t>
            </a:r>
            <a:r>
              <a:rPr lang="cs-CZ" dirty="0" err="1" smtClean="0"/>
              <a:t>Račaku</a:t>
            </a:r>
            <a:r>
              <a:rPr lang="cs-CZ" dirty="0" smtClean="0"/>
              <a:t>, zásah NATO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Makedonie - občanská válka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8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rozpadu V bloku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1. hospodářská deprese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2. prohloubení politických problémů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3. tlak na dodržování lidských práv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4. SSSR v krizi, neměl sílu ani prostředky rozpad zastavit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5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</a:t>
            </a:r>
            <a:r>
              <a:rPr lang="cs-CZ" dirty="0" smtClean="0"/>
              <a:t>eostalinismus, brežněvismus, </a:t>
            </a:r>
            <a:br>
              <a:rPr lang="cs-CZ" dirty="0" smtClean="0"/>
            </a:br>
            <a:r>
              <a:rPr lang="cs-CZ" dirty="0" smtClean="0"/>
              <a:t>1964 - 82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37321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nový kult osobnosti,  kumulace státní i stranické moci, „válečný hrdina, spisovatel“, morální rozvrat nomenklatury</a:t>
            </a:r>
          </a:p>
          <a:p>
            <a:r>
              <a:rPr lang="cs-CZ" dirty="0" smtClean="0"/>
              <a:t>70. léta - stabilizace východního bloku</a:t>
            </a:r>
          </a:p>
          <a:p>
            <a:r>
              <a:rPr lang="cs-CZ" dirty="0"/>
              <a:t>m</a:t>
            </a:r>
            <a:r>
              <a:rPr lang="cs-CZ" dirty="0" smtClean="0"/>
              <a:t>írnější formy represí, mírnější agitace</a:t>
            </a:r>
          </a:p>
          <a:p>
            <a:r>
              <a:rPr lang="cs-CZ" dirty="0"/>
              <a:t>s</a:t>
            </a:r>
            <a:r>
              <a:rPr lang="cs-CZ" dirty="0" smtClean="0"/>
              <a:t>oustředění na ekonomické problémy</a:t>
            </a:r>
          </a:p>
          <a:p>
            <a:r>
              <a:rPr lang="cs-CZ" dirty="0"/>
              <a:t>r</a:t>
            </a:r>
            <a:r>
              <a:rPr lang="cs-CZ" dirty="0" smtClean="0"/>
              <a:t>ůst role šedé (stínové) ekonomiky= spekulace s cizí měnou (bony), černý trh, práce na černo</a:t>
            </a:r>
          </a:p>
          <a:p>
            <a:r>
              <a:rPr lang="cs-CZ" dirty="0"/>
              <a:t>n</a:t>
            </a:r>
            <a:r>
              <a:rPr lang="cs-CZ" dirty="0" smtClean="0"/>
              <a:t>edostatek zboží v obchodech</a:t>
            </a:r>
          </a:p>
          <a:p>
            <a:r>
              <a:rPr lang="cs-CZ" dirty="0"/>
              <a:t>s</a:t>
            </a:r>
            <a:r>
              <a:rPr lang="cs-CZ" dirty="0" smtClean="0"/>
              <a:t>tagnace a pokles mezd</a:t>
            </a:r>
          </a:p>
          <a:p>
            <a:r>
              <a:rPr lang="cs-CZ" dirty="0"/>
              <a:t>r</a:t>
            </a:r>
            <a:r>
              <a:rPr lang="cs-CZ" dirty="0" smtClean="0"/>
              <a:t>ůst nespokojenosti obyvatelstva </a:t>
            </a:r>
          </a:p>
          <a:p>
            <a:r>
              <a:rPr lang="cs-CZ" dirty="0"/>
              <a:t>z</a:t>
            </a:r>
            <a:r>
              <a:rPr lang="cs-CZ" dirty="0" smtClean="0"/>
              <a:t>aostávání v moderních technologiích, stále v popředí těžký průmysl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RVHP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popředí politické, ne hospod. zájmy</a:t>
            </a:r>
          </a:p>
          <a:p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odpora Castrova režimu na Kubě</a:t>
            </a:r>
          </a:p>
          <a:p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ůst  zahraniční zadluženosti (Polsko, Maďarsko, NDR)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8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Represe proti disidentům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ězení nebo emigrace</a:t>
            </a:r>
          </a:p>
          <a:p>
            <a:endParaRPr lang="cs-CZ" dirty="0" smtClean="0"/>
          </a:p>
          <a:p>
            <a:r>
              <a:rPr lang="cs-CZ" b="1" dirty="0" smtClean="0"/>
              <a:t>Andrej </a:t>
            </a:r>
            <a:r>
              <a:rPr lang="cs-CZ" b="1" dirty="0" err="1" smtClean="0"/>
              <a:t>Dmitrijevič</a:t>
            </a:r>
            <a:r>
              <a:rPr lang="cs-CZ" b="1" dirty="0" smtClean="0"/>
              <a:t> </a:t>
            </a:r>
            <a:r>
              <a:rPr lang="cs-CZ" b="1" dirty="0" err="1" smtClean="0"/>
              <a:t>Sacharov</a:t>
            </a:r>
            <a:r>
              <a:rPr lang="cs-CZ" dirty="0" smtClean="0"/>
              <a:t>= atomový fyzik, vyvinul sov. vodíkovou bombu, vystupoval        za lidská práva v SSSR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50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</a:t>
            </a:r>
            <a:r>
              <a:rPr lang="cs-CZ" dirty="0" smtClean="0"/>
              <a:t>atolická církev sjednocující silou, symbolem samostatnosti, požadavek lidských práv</a:t>
            </a:r>
          </a:p>
          <a:p>
            <a:r>
              <a:rPr lang="cs-CZ" dirty="0" smtClean="0"/>
              <a:t>1978 </a:t>
            </a:r>
            <a:r>
              <a:rPr lang="cs-CZ" b="1" dirty="0" smtClean="0"/>
              <a:t>Karol </a:t>
            </a:r>
            <a:r>
              <a:rPr lang="cs-CZ" b="1" dirty="0" err="1" smtClean="0"/>
              <a:t>Wojtyla</a:t>
            </a:r>
            <a:r>
              <a:rPr lang="cs-CZ" b="1" dirty="0" smtClean="0"/>
              <a:t> </a:t>
            </a:r>
            <a:r>
              <a:rPr lang="cs-CZ" dirty="0" smtClean="0"/>
              <a:t>papežem</a:t>
            </a:r>
          </a:p>
          <a:p>
            <a:r>
              <a:rPr lang="cs-CZ" dirty="0"/>
              <a:t>n</a:t>
            </a:r>
            <a:r>
              <a:rPr lang="cs-CZ" dirty="0" smtClean="0"/>
              <a:t>ávštěva 1979 předznamenala změny</a:t>
            </a:r>
          </a:p>
          <a:p>
            <a:r>
              <a:rPr lang="cs-CZ" dirty="0" smtClean="0"/>
              <a:t>1980 v celé zemi stávky a demonstrace</a:t>
            </a:r>
          </a:p>
          <a:p>
            <a:r>
              <a:rPr lang="cs-CZ" dirty="0"/>
              <a:t>v</a:t>
            </a:r>
            <a:r>
              <a:rPr lang="cs-CZ" dirty="0" smtClean="0"/>
              <a:t> Gdaňsku a Štětíně * </a:t>
            </a:r>
            <a:r>
              <a:rPr lang="cs-CZ" b="1" dirty="0" smtClean="0"/>
              <a:t>Solidarity</a:t>
            </a:r>
            <a:r>
              <a:rPr lang="cs-CZ" dirty="0" smtClean="0"/>
              <a:t>= nezávislé odborové hnutí (požadavky ekonomické, občanská práva), stala se opozičním politickým hnutím, 10 milionů členů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4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Lech </a:t>
            </a:r>
            <a:r>
              <a:rPr lang="cs-CZ" dirty="0" err="1" smtClean="0"/>
              <a:t>Walesa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</a:t>
            </a:r>
            <a:r>
              <a:rPr lang="cs-CZ" dirty="0" smtClean="0"/>
              <a:t>ělník, elektrikář z gdaňských loděnic</a:t>
            </a:r>
          </a:p>
          <a:p>
            <a:endParaRPr lang="cs-CZ" dirty="0" smtClean="0"/>
          </a:p>
          <a:p>
            <a:r>
              <a:rPr lang="cs-CZ" dirty="0"/>
              <a:t>k</a:t>
            </a:r>
            <a:r>
              <a:rPr lang="cs-CZ" dirty="0" smtClean="0"/>
              <a:t>řesťansko-sociální politik</a:t>
            </a:r>
          </a:p>
          <a:p>
            <a:endParaRPr lang="cs-CZ" dirty="0" smtClean="0"/>
          </a:p>
          <a:p>
            <a:r>
              <a:rPr lang="cs-CZ" dirty="0"/>
              <a:t>d</a:t>
            </a:r>
            <a:r>
              <a:rPr lang="cs-CZ" dirty="0" smtClean="0"/>
              <a:t>ostal Nobelovu cenu za mír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www.stream.cz/slavnedny/835534-den-kdy-vznikla-solidarita-17-zari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SSSR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</a:t>
            </a:r>
            <a:r>
              <a:rPr lang="cs-CZ" dirty="0" smtClean="0"/>
              <a:t>ojenská intervence do Polska zamítnuta</a:t>
            </a:r>
          </a:p>
          <a:p>
            <a:r>
              <a:rPr lang="cs-CZ" dirty="0"/>
              <a:t>z</a:t>
            </a:r>
            <a:r>
              <a:rPr lang="cs-CZ" dirty="0" smtClean="0"/>
              <a:t>volena varianta </a:t>
            </a:r>
            <a:r>
              <a:rPr lang="cs-CZ" b="1" dirty="0" smtClean="0"/>
              <a:t>vnitrostranického puče</a:t>
            </a:r>
          </a:p>
          <a:p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ojenská rada vedená </a:t>
            </a:r>
            <a:r>
              <a:rPr lang="cs-CZ" dirty="0" err="1" smtClean="0"/>
              <a:t>pols</a:t>
            </a:r>
            <a:r>
              <a:rPr lang="cs-CZ" dirty="0" smtClean="0"/>
              <a:t>. generálem </a:t>
            </a:r>
            <a:r>
              <a:rPr lang="cs-CZ" b="1" dirty="0" smtClean="0"/>
              <a:t>Wojciechem </a:t>
            </a:r>
            <a:r>
              <a:rPr lang="cs-CZ" b="1" dirty="0" err="1" smtClean="0"/>
              <a:t>Jaruzelským</a:t>
            </a:r>
            <a:endParaRPr lang="cs-CZ" b="1" dirty="0" smtClean="0"/>
          </a:p>
          <a:p>
            <a:r>
              <a:rPr lang="cs-CZ" dirty="0"/>
              <a:t>o</a:t>
            </a:r>
            <a:r>
              <a:rPr lang="cs-CZ" dirty="0" smtClean="0"/>
              <a:t>d 1981 do 1983 vyhlášen výjimečný stav</a:t>
            </a:r>
          </a:p>
          <a:p>
            <a:r>
              <a:rPr lang="cs-CZ" dirty="0" smtClean="0"/>
              <a:t>Solidarita zakázána</a:t>
            </a:r>
          </a:p>
          <a:p>
            <a:r>
              <a:rPr lang="cs-CZ" dirty="0"/>
              <a:t>a</a:t>
            </a:r>
            <a:r>
              <a:rPr lang="cs-CZ" dirty="0" smtClean="0"/>
              <a:t>le ekonomické problémy, </a:t>
            </a:r>
            <a:r>
              <a:rPr lang="cs-CZ" dirty="0" err="1" smtClean="0"/>
              <a:t>společ</a:t>
            </a:r>
            <a:r>
              <a:rPr lang="cs-CZ" dirty="0"/>
              <a:t>.</a:t>
            </a:r>
            <a:r>
              <a:rPr lang="cs-CZ" dirty="0" smtClean="0"/>
              <a:t> konflikty=&gt; dialog se Solidaritou, jednání s opozicí, hledání řešení</a:t>
            </a:r>
          </a:p>
          <a:p>
            <a:r>
              <a:rPr lang="cs-CZ" dirty="0" smtClean="0"/>
              <a:t>1989 vítězství Solidarity ve volbách</a:t>
            </a:r>
          </a:p>
          <a:p>
            <a:r>
              <a:rPr lang="cs-CZ" dirty="0" smtClean="0"/>
              <a:t>1990 - 95 prezidentem L. </a:t>
            </a:r>
            <a:r>
              <a:rPr lang="cs-CZ" dirty="0" err="1" smtClean="0"/>
              <a:t>Walesa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7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Bundesarchiv Bild 183-1987-0529-029, Berlin, Tagung Warschauer Pakt, Gruppenf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"/>
          <a:stretch>
            <a:fillRect/>
          </a:stretch>
        </p:blipFill>
        <p:spPr bwMode="auto">
          <a:xfrm>
            <a:off x="684213" y="627063"/>
            <a:ext cx="78359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11188" y="5734050"/>
            <a:ext cx="86407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3000" smtClean="0">
                <a:solidFill>
                  <a:srgbClr val="FF3300"/>
                </a:solidFill>
                <a:latin typeface="Arial Black" pitchFamily="34" charset="0"/>
              </a:rPr>
              <a:t>poslední vládci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800" smtClean="0">
                <a:solidFill>
                  <a:srgbClr val="FFFFFF"/>
                </a:solidFill>
              </a:rPr>
              <a:t>G. Husák, T. Živkov, E. Honecker, Gorbačov, Ceauşescu, Jaruzelski, Kádár </a:t>
            </a:r>
          </a:p>
        </p:txBody>
      </p:sp>
    </p:spTree>
    <p:extLst>
      <p:ext uri="{BB962C8B-B14F-4D97-AF65-F5344CB8AC3E}">
        <p14:creationId xmlns:p14="http://schemas.microsoft.com/office/powerpoint/2010/main" val="26043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988</Words>
  <Application>Microsoft Office PowerPoint</Application>
  <PresentationFormat>Předvádění na obrazovce (4:3)</PresentationFormat>
  <Paragraphs>132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Motiv systému Office</vt:lpstr>
      <vt:lpstr>Výchozí návrh</vt:lpstr>
      <vt:lpstr>1_Výchozí návrh</vt:lpstr>
      <vt:lpstr>2_Výchozí návrh</vt:lpstr>
      <vt:lpstr>Rozpad sovětského bloku</vt:lpstr>
      <vt:lpstr>Prezentace aplikace PowerPoint</vt:lpstr>
      <vt:lpstr>neostalinismus, brežněvismus,  1964 - 82</vt:lpstr>
      <vt:lpstr>Role RVHP</vt:lpstr>
      <vt:lpstr>Represe proti disidentům</vt:lpstr>
      <vt:lpstr>Polsko</vt:lpstr>
      <vt:lpstr>Lech Walesa</vt:lpstr>
      <vt:lpstr>Postup SSSR</vt:lpstr>
      <vt:lpstr>Prezentace aplikace PowerPoint</vt:lpstr>
      <vt:lpstr>Situace v SSSR</vt:lpstr>
      <vt:lpstr>Gorbačov</vt:lpstr>
      <vt:lpstr>Rozpad SSSR</vt:lpstr>
      <vt:lpstr>Prezentace aplikace PowerPoint</vt:lpstr>
      <vt:lpstr>Prezentace aplikace PowerPoint</vt:lpstr>
      <vt:lpstr>Prezentace aplikace PowerPoint</vt:lpstr>
      <vt:lpstr>Pád komunistických režimů na Východě</vt:lpstr>
      <vt:lpstr>Prezentace aplikace PowerPoint</vt:lpstr>
      <vt:lpstr>Prezentace aplikace PowerPoint</vt:lpstr>
      <vt:lpstr>Prezentace aplikace PowerPoint</vt:lpstr>
      <vt:lpstr>Rozpad Jugoslávie</vt:lpstr>
      <vt:lpstr>Jugoslávie 1991 - 92</vt:lpstr>
      <vt:lpstr>Prezentace aplikace PowerPoint</vt:lpstr>
      <vt:lpstr>Prezentace aplikace PowerPoint</vt:lpstr>
      <vt:lpstr>Prezentace aplikace PowerPoint</vt:lpstr>
      <vt:lpstr>Příčiny rozpadu V bloku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Rozpad sovětského bloku</dc:title>
  <dc:creator>uzivatel</dc:creator>
  <cp:lastModifiedBy>Uživatel systému Windows</cp:lastModifiedBy>
  <cp:revision>37</cp:revision>
  <dcterms:created xsi:type="dcterms:W3CDTF">2016-03-28T09:24:54Z</dcterms:created>
  <dcterms:modified xsi:type="dcterms:W3CDTF">2020-03-12T11:06:31Z</dcterms:modified>
</cp:coreProperties>
</file>